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58" r:id="rId5"/>
    <p:sldId id="261" r:id="rId6"/>
    <p:sldId id="259"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7/5/2021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7/5/2021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7/5/2021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7/5/2021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7/5/2021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7/5/2021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7/5/2021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7/5/2021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7/5/2021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7/5/2021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7/5/2021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7/5/2021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7/5/2021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7/5/2021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theme" Target="../theme/theme1.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7/5/2021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ADE7-6AF5-F245-815C-CC13B90E86ED}"/>
              </a:ext>
            </a:extLst>
          </p:cNvPr>
          <p:cNvSpPr>
            <a:spLocks noGrp="1"/>
          </p:cNvSpPr>
          <p:nvPr>
            <p:ph type="ctrTitle"/>
          </p:nvPr>
        </p:nvSpPr>
        <p:spPr/>
        <p:txBody>
          <a:bodyPr/>
          <a:lstStyle/>
          <a:p>
            <a:pPr algn="ctr"/>
            <a:r>
              <a:rPr lang="en-US"/>
              <a:t>CHAP-5 </a:t>
            </a:r>
            <a:br>
              <a:rPr lang="en-US"/>
            </a:br>
            <a:r>
              <a:rPr lang="en-US"/>
              <a:t>SAY’S LAW OF MARKET </a:t>
            </a:r>
          </a:p>
        </p:txBody>
      </p:sp>
    </p:spTree>
    <p:extLst>
      <p:ext uri="{BB962C8B-B14F-4D97-AF65-F5344CB8AC3E}">
        <p14:creationId xmlns:p14="http://schemas.microsoft.com/office/powerpoint/2010/main" val="222468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7F8CD-EA51-914F-A7BC-5E131A5D8B81}"/>
              </a:ext>
            </a:extLst>
          </p:cNvPr>
          <p:cNvSpPr>
            <a:spLocks noGrp="1"/>
          </p:cNvSpPr>
          <p:nvPr>
            <p:ph type="title"/>
          </p:nvPr>
        </p:nvSpPr>
        <p:spPr/>
        <p:txBody>
          <a:bodyPr/>
          <a:lstStyle/>
          <a:p>
            <a:r>
              <a:rPr lang="en-US"/>
              <a:t>Introduction</a:t>
            </a:r>
          </a:p>
        </p:txBody>
      </p:sp>
      <p:sp>
        <p:nvSpPr>
          <p:cNvPr id="10" name="Content Placeholder 9">
            <a:extLst>
              <a:ext uri="{FF2B5EF4-FFF2-40B4-BE49-F238E27FC236}">
                <a16:creationId xmlns:a16="http://schemas.microsoft.com/office/drawing/2014/main" id="{1F3DC6D3-0E77-C342-AF8D-1C25B231DFED}"/>
              </a:ext>
            </a:extLst>
          </p:cNvPr>
          <p:cNvSpPr>
            <a:spLocks noGrp="1"/>
          </p:cNvSpPr>
          <p:nvPr>
            <p:ph idx="1"/>
          </p:nvPr>
        </p:nvSpPr>
        <p:spPr>
          <a:xfrm>
            <a:off x="590112" y="2523076"/>
            <a:ext cx="10554574" cy="3636511"/>
          </a:xfrm>
        </p:spPr>
        <p:txBody>
          <a:bodyPr/>
          <a:lstStyle/>
          <a:p>
            <a:r>
              <a:rPr lang="en-US" sz="2400" b="1" i="0">
                <a:solidFill>
                  <a:schemeClr val="accent2">
                    <a:lumMod val="60000"/>
                    <a:lumOff val="40000"/>
                  </a:schemeClr>
                </a:solidFill>
                <a:effectLst/>
                <a:latin typeface="SourceSansPro"/>
              </a:rPr>
              <a:t>Say's Law of Markets is theory from classical economics arguing that the ability to purchase something depends on the ability to produce and thereby generate income.</a:t>
            </a:r>
          </a:p>
          <a:p>
            <a:r>
              <a:rPr lang="en-US" sz="2400" b="1" i="0">
                <a:solidFill>
                  <a:schemeClr val="accent2">
                    <a:lumMod val="60000"/>
                    <a:lumOff val="40000"/>
                  </a:schemeClr>
                </a:solidFill>
                <a:effectLst/>
                <a:latin typeface="SourceSansPro"/>
              </a:rPr>
              <a:t>Say reasoned that to have the means to buy, a buyer must first have produced something to sell. Thus, the source of demand is production, not money itself.</a:t>
            </a:r>
          </a:p>
          <a:p>
            <a:r>
              <a:rPr lang="en-US" sz="2400" b="1" i="0">
                <a:solidFill>
                  <a:schemeClr val="accent2">
                    <a:lumMod val="60000"/>
                    <a:lumOff val="40000"/>
                  </a:schemeClr>
                </a:solidFill>
                <a:effectLst/>
                <a:latin typeface="SourceSansPro"/>
              </a:rPr>
              <a:t>Say's Law implies that production is the key to economic growth and prosperity and the government policy should encourage (but not control) production rather than promoting consumption.</a:t>
            </a:r>
          </a:p>
          <a:p>
            <a:endParaRPr lang="en-US"/>
          </a:p>
        </p:txBody>
      </p:sp>
    </p:spTree>
    <p:extLst>
      <p:ext uri="{BB962C8B-B14F-4D97-AF65-F5344CB8AC3E}">
        <p14:creationId xmlns:p14="http://schemas.microsoft.com/office/powerpoint/2010/main" val="1365857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FF487-5A37-A944-AE70-8E27DCC515E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C770CCD-46EA-704D-B97D-4F57901C0592}"/>
              </a:ext>
            </a:extLst>
          </p:cNvPr>
          <p:cNvPicPr>
            <a:picLocks noGrp="1" noChangeAspect="1"/>
          </p:cNvPicPr>
          <p:nvPr>
            <p:ph idx="1"/>
          </p:nvPr>
        </p:nvPicPr>
        <p:blipFill rotWithShape="1">
          <a:blip r:embed="rId2"/>
          <a:srcRect b="7870"/>
          <a:stretch/>
        </p:blipFill>
        <p:spPr>
          <a:xfrm>
            <a:off x="0" y="0"/>
            <a:ext cx="12192000" cy="6858000"/>
          </a:xfrm>
          <a:prstGeom prst="rect">
            <a:avLst/>
          </a:prstGeom>
          <a:effectLst>
            <a:outerShdw blurRad="50800" dir="14400000">
              <a:srgbClr val="000000">
                <a:alpha val="40000"/>
              </a:srgbClr>
            </a:outerShdw>
          </a:effectLst>
        </p:spPr>
      </p:pic>
    </p:spTree>
    <p:extLst>
      <p:ext uri="{BB962C8B-B14F-4D97-AF65-F5344CB8AC3E}">
        <p14:creationId xmlns:p14="http://schemas.microsoft.com/office/powerpoint/2010/main" val="3322224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4D4BC-42D3-2B4A-A776-A65B45B63193}"/>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69F89585-D713-6F44-BD7C-D927841C9FE6}"/>
              </a:ext>
            </a:extLst>
          </p:cNvPr>
          <p:cNvPicPr>
            <a:picLocks noGrp="1" noChangeAspect="1"/>
          </p:cNvPicPr>
          <p:nvPr>
            <p:ph idx="1"/>
          </p:nvPr>
        </p:nvPicPr>
        <p:blipFill rotWithShape="1">
          <a:blip r:embed="rId2"/>
          <a:srcRect b="4813"/>
          <a:stretch/>
        </p:blipFill>
        <p:spPr>
          <a:xfrm>
            <a:off x="0" y="108284"/>
            <a:ext cx="12192000" cy="6424863"/>
          </a:xfrm>
        </p:spPr>
      </p:pic>
    </p:spTree>
    <p:extLst>
      <p:ext uri="{BB962C8B-B14F-4D97-AF65-F5344CB8AC3E}">
        <p14:creationId xmlns:p14="http://schemas.microsoft.com/office/powerpoint/2010/main" val="3006691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6377-2F13-8B4E-88AF-68E771C095D8}"/>
              </a:ext>
            </a:extLst>
          </p:cNvPr>
          <p:cNvSpPr>
            <a:spLocks noGrp="1"/>
          </p:cNvSpPr>
          <p:nvPr>
            <p:ph type="title"/>
          </p:nvPr>
        </p:nvSpPr>
        <p:spPr/>
        <p:txBody>
          <a:bodyPr/>
          <a:lstStyle/>
          <a:p>
            <a:r>
              <a:rPr lang="en-US"/>
              <a:t>SAY’s Law in a money economy</a:t>
            </a:r>
          </a:p>
        </p:txBody>
      </p:sp>
      <p:sp>
        <p:nvSpPr>
          <p:cNvPr id="3" name="Content Placeholder 2">
            <a:extLst>
              <a:ext uri="{FF2B5EF4-FFF2-40B4-BE49-F238E27FC236}">
                <a16:creationId xmlns:a16="http://schemas.microsoft.com/office/drawing/2014/main" id="{4EA4E6F4-B3A8-2B43-9352-2FE7FA52D241}"/>
              </a:ext>
            </a:extLst>
          </p:cNvPr>
          <p:cNvSpPr>
            <a:spLocks noGrp="1"/>
          </p:cNvSpPr>
          <p:nvPr>
            <p:ph idx="1"/>
          </p:nvPr>
        </p:nvSpPr>
        <p:spPr>
          <a:xfrm>
            <a:off x="810000" y="2306509"/>
            <a:ext cx="9805172" cy="4381030"/>
          </a:xfrm>
        </p:spPr>
        <p:txBody>
          <a:bodyPr>
            <a:noAutofit/>
          </a:bodyPr>
          <a:lstStyle/>
          <a:p>
            <a:r>
              <a:rPr lang="en-US" sz="2000" b="1">
                <a:solidFill>
                  <a:schemeClr val="accent2">
                    <a:lumMod val="60000"/>
                    <a:lumOff val="40000"/>
                  </a:schemeClr>
                </a:solidFill>
              </a:rPr>
              <a:t>The classical economists believed that SAY’s law was equally important in a money economy . The existence of money does not alter the basic law . </a:t>
            </a:r>
          </a:p>
          <a:p>
            <a:r>
              <a:rPr lang="en-US" sz="2000" b="1">
                <a:solidFill>
                  <a:schemeClr val="accent2">
                    <a:lumMod val="60000"/>
                    <a:lumOff val="40000"/>
                  </a:schemeClr>
                </a:solidFill>
              </a:rPr>
              <a:t>The introduction of money does not make any difference because money is used only as a medium of exchange .</a:t>
            </a:r>
          </a:p>
          <a:p>
            <a:r>
              <a:rPr lang="en-US" sz="2000" b="1">
                <a:solidFill>
                  <a:schemeClr val="accent2">
                    <a:lumMod val="60000"/>
                    <a:lumOff val="40000"/>
                  </a:schemeClr>
                </a:solidFill>
              </a:rPr>
              <a:t>According to classical economists money is neutral and does not influence the real process of production and distribution .</a:t>
            </a:r>
          </a:p>
          <a:p>
            <a:r>
              <a:rPr lang="en-US" sz="2000" b="1">
                <a:solidFill>
                  <a:schemeClr val="accent2">
                    <a:lumMod val="60000"/>
                    <a:lumOff val="40000"/>
                  </a:schemeClr>
                </a:solidFill>
              </a:rPr>
              <a:t>If we assume that there is no saving and hoarding of money , then income received by households will be spent on consumption goods and services . </a:t>
            </a:r>
          </a:p>
          <a:p>
            <a:r>
              <a:rPr lang="en-US" sz="2000" b="1">
                <a:solidFill>
                  <a:schemeClr val="accent2">
                    <a:lumMod val="60000"/>
                    <a:lumOff val="40000"/>
                  </a:schemeClr>
                </a:solidFill>
              </a:rPr>
              <a:t>In this case money flows will correspond to the real flows of productive resources and goods and services.</a:t>
            </a:r>
          </a:p>
        </p:txBody>
      </p:sp>
    </p:spTree>
    <p:extLst>
      <p:ext uri="{BB962C8B-B14F-4D97-AF65-F5344CB8AC3E}">
        <p14:creationId xmlns:p14="http://schemas.microsoft.com/office/powerpoint/2010/main" val="318906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0B16-F4E8-9546-84DC-9C1872FA7150}"/>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F8996880-4ADA-B440-A066-B53D527F803F}"/>
              </a:ext>
            </a:extLst>
          </p:cNvPr>
          <p:cNvPicPr>
            <a:picLocks noGrp="1" noChangeAspect="1"/>
          </p:cNvPicPr>
          <p:nvPr>
            <p:ph idx="1"/>
          </p:nvPr>
        </p:nvPicPr>
        <p:blipFill rotWithShape="1">
          <a:blip r:embed="rId2"/>
          <a:srcRect b="7985"/>
          <a:stretch/>
        </p:blipFill>
        <p:spPr>
          <a:xfrm>
            <a:off x="0" y="0"/>
            <a:ext cx="12192000" cy="6100011"/>
          </a:xfrm>
        </p:spPr>
      </p:pic>
    </p:spTree>
    <p:extLst>
      <p:ext uri="{BB962C8B-B14F-4D97-AF65-F5344CB8AC3E}">
        <p14:creationId xmlns:p14="http://schemas.microsoft.com/office/powerpoint/2010/main" val="285370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EEF2E-6E5E-B54B-B785-F6ED0393F76A}"/>
              </a:ext>
            </a:extLst>
          </p:cNvPr>
          <p:cNvSpPr>
            <a:spLocks noGrp="1"/>
          </p:cNvSpPr>
          <p:nvPr>
            <p:ph type="title"/>
          </p:nvPr>
        </p:nvSpPr>
        <p:spPr/>
        <p:txBody>
          <a:bodyPr/>
          <a:lstStyle/>
          <a:p>
            <a:r>
              <a:rPr lang="en-US"/>
              <a:t>Explanation of diagram</a:t>
            </a:r>
          </a:p>
        </p:txBody>
      </p:sp>
      <p:sp>
        <p:nvSpPr>
          <p:cNvPr id="3" name="Content Placeholder 2">
            <a:extLst>
              <a:ext uri="{FF2B5EF4-FFF2-40B4-BE49-F238E27FC236}">
                <a16:creationId xmlns:a16="http://schemas.microsoft.com/office/drawing/2014/main" id="{B0EA4773-0765-0349-9F93-CFBA93E55EDB}"/>
              </a:ext>
            </a:extLst>
          </p:cNvPr>
          <p:cNvSpPr>
            <a:spLocks noGrp="1"/>
          </p:cNvSpPr>
          <p:nvPr>
            <p:ph idx="1"/>
          </p:nvPr>
        </p:nvSpPr>
        <p:spPr>
          <a:xfrm>
            <a:off x="559410" y="2959767"/>
            <a:ext cx="10554574" cy="3007895"/>
          </a:xfrm>
        </p:spPr>
        <p:txBody>
          <a:bodyPr>
            <a:normAutofit fontScale="25000" lnSpcReduction="20000"/>
          </a:bodyPr>
          <a:lstStyle/>
          <a:p>
            <a:br>
              <a:rPr lang="en-US"/>
            </a:br>
            <a:r>
              <a:rPr lang="en-US" sz="12800" b="1" i="0">
                <a:solidFill>
                  <a:schemeClr val="accent2">
                    <a:lumMod val="60000"/>
                    <a:lumOff val="40000"/>
                  </a:schemeClr>
                </a:solidFill>
                <a:effectLst/>
              </a:rPr>
              <a:t>Say's Law is explained with the help of simplified circular flow in figure 32.1. Says Law means that supply creates its own demand for goods and services. The income persons receive from output is spent to purchase goods and services produced by others. The very act of supplying certain level of goods and services necessarily equals the level of goods and services demanded. For the economy as a whole, total production therefore equals total income.</a:t>
            </a:r>
            <a:endParaRPr lang="en-US" sz="12800" b="1">
              <a:solidFill>
                <a:schemeClr val="accent2">
                  <a:lumMod val="60000"/>
                  <a:lumOff val="40000"/>
                </a:schemeClr>
              </a:solidFill>
            </a:endParaRPr>
          </a:p>
        </p:txBody>
      </p:sp>
    </p:spTree>
    <p:extLst>
      <p:ext uri="{BB962C8B-B14F-4D97-AF65-F5344CB8AC3E}">
        <p14:creationId xmlns:p14="http://schemas.microsoft.com/office/powerpoint/2010/main" val="1208290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C7846-9254-4548-80AA-F262E4FB53FE}"/>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DA55A97B-B7A0-5542-A0C9-74C2D0AE59BD}"/>
              </a:ext>
            </a:extLst>
          </p:cNvPr>
          <p:cNvPicPr>
            <a:picLocks noGrp="1" noChangeAspect="1"/>
          </p:cNvPicPr>
          <p:nvPr>
            <p:ph idx="1"/>
          </p:nvPr>
        </p:nvPicPr>
        <p:blipFill rotWithShape="1">
          <a:blip r:embed="rId2"/>
          <a:srcRect l="-1" r="-785" b="10824"/>
          <a:stretch/>
        </p:blipFill>
        <p:spPr>
          <a:xfrm>
            <a:off x="0" y="0"/>
            <a:ext cx="12192000" cy="6184232"/>
          </a:xfrm>
        </p:spPr>
      </p:pic>
    </p:spTree>
    <p:extLst>
      <p:ext uri="{BB962C8B-B14F-4D97-AF65-F5344CB8AC3E}">
        <p14:creationId xmlns:p14="http://schemas.microsoft.com/office/powerpoint/2010/main" val="118130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1BC3-180C-054B-A7BD-009AF3AF6F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B9D3BA-AAC3-A14C-BACE-B3FA97492CA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26742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Quotable</vt:lpstr>
      <vt:lpstr>CHAP-5  SAY’S LAW OF MARKET </vt:lpstr>
      <vt:lpstr>Introduction</vt:lpstr>
      <vt:lpstr>PowerPoint Presentation</vt:lpstr>
      <vt:lpstr>PowerPoint Presentation</vt:lpstr>
      <vt:lpstr>SAY’s Law in a money economy</vt:lpstr>
      <vt:lpstr>PowerPoint Presentation</vt:lpstr>
      <vt:lpstr>Explanation of diagram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CHAP-5  SAY’S LAW OF MARKET </dc:title>
  <dc:creator>918975188974</dc:creator>
  <cp:lastModifiedBy>918975188974</cp:lastModifiedBy>
  <cp:revision>2</cp:revision>
  <dcterms:created xsi:type="dcterms:W3CDTF">2021-07-05T17:26:41Z</dcterms:created>
  <dcterms:modified xsi:type="dcterms:W3CDTF">2021-07-05T17:58:48Z</dcterms:modified>
</cp:coreProperties>
</file>